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5" d="100"/>
          <a:sy n="85" d="100"/>
        </p:scale>
        <p:origin x="-14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CE53B50-9E19-40E6-AC3C-234A7DCE646C}" type="datetimeFigureOut">
              <a:rPr lang="tr-TR" smtClean="0"/>
              <a:t>11.09.2020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33DFDFF-0A17-41F8-917C-820951D1A3D5}"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414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426585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319447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8807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3514822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CE53B50-9E19-40E6-AC3C-234A7DCE646C}" type="datetimeFigureOut">
              <a:rPr lang="tr-TR" smtClean="0"/>
              <a:t>11.09.2020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1157125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CE53B50-9E19-40E6-AC3C-234A7DCE646C}" type="datetimeFigureOut">
              <a:rPr lang="tr-TR" smtClean="0"/>
              <a:t>11.09.2020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332892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E53B50-9E19-40E6-AC3C-234A7DCE646C}" type="datetimeFigureOut">
              <a:rPr lang="tr-TR" smtClean="0"/>
              <a:t>11.09.2020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209688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E53B50-9E19-40E6-AC3C-234A7DCE646C}" type="datetimeFigureOut">
              <a:rPr lang="tr-TR" smtClean="0"/>
              <a:t>11.09.2020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153069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E53B50-9E19-40E6-AC3C-234A7DCE646C}" type="datetimeFigureOut">
              <a:rPr lang="tr-TR" smtClean="0"/>
              <a:t>11.09.2020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230339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CE53B50-9E19-40E6-AC3C-234A7DCE646C}" type="datetimeFigureOut">
              <a:rPr lang="tr-TR" smtClean="0"/>
              <a:t>11.09.2020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243680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163909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CE53B50-9E19-40E6-AC3C-234A7DCE646C}" type="datetimeFigureOut">
              <a:rPr lang="tr-TR" smtClean="0"/>
              <a:t>11.09.2020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388271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CE53B50-9E19-40E6-AC3C-234A7DCE646C}" type="datetimeFigureOut">
              <a:rPr lang="tr-TR" smtClean="0"/>
              <a:t>11.09.2020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221354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53B50-9E19-40E6-AC3C-234A7DCE646C}" type="datetimeFigureOut">
              <a:rPr lang="tr-TR" smtClean="0"/>
              <a:t>11.09.2020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30195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310738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E53B50-9E19-40E6-AC3C-234A7DCE646C}" type="datetimeFigureOut">
              <a:rPr lang="tr-TR" smtClean="0"/>
              <a:t>11.09.2020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DFDFF-0A17-41F8-917C-820951D1A3D5}" type="slidenum">
              <a:rPr lang="tr-TR" smtClean="0"/>
              <a:t>‹#›</a:t>
            </a:fld>
            <a:endParaRPr lang="tr-TR"/>
          </a:p>
        </p:txBody>
      </p:sp>
    </p:spTree>
    <p:extLst>
      <p:ext uri="{BB962C8B-B14F-4D97-AF65-F5344CB8AC3E}">
        <p14:creationId xmlns:p14="http://schemas.microsoft.com/office/powerpoint/2010/main" val="152007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CE53B50-9E19-40E6-AC3C-234A7DCE646C}" type="datetimeFigureOut">
              <a:rPr lang="tr-TR" smtClean="0"/>
              <a:t>11.09.2020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33DFDFF-0A17-41F8-917C-820951D1A3D5}" type="slidenum">
              <a:rPr lang="tr-TR" smtClean="0"/>
              <a:t>‹#›</a:t>
            </a:fld>
            <a:endParaRPr lang="tr-TR"/>
          </a:p>
        </p:txBody>
      </p:sp>
    </p:spTree>
    <p:extLst>
      <p:ext uri="{BB962C8B-B14F-4D97-AF65-F5344CB8AC3E}">
        <p14:creationId xmlns:p14="http://schemas.microsoft.com/office/powerpoint/2010/main" val="1336791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i="1" dirty="0" smtClean="0">
                <a:solidFill>
                  <a:srgbClr val="FF0000"/>
                </a:solidFill>
              </a:rPr>
              <a:t>ÇOCUK GELİŞİMİ VE EĞİTİMİ ALANI</a:t>
            </a:r>
            <a:endParaRPr lang="tr-TR" b="1" i="1" dirty="0">
              <a:solidFill>
                <a:srgbClr val="FF0000"/>
              </a:solidFill>
            </a:endParaRPr>
          </a:p>
        </p:txBody>
      </p:sp>
      <p:sp>
        <p:nvSpPr>
          <p:cNvPr id="3" name="Alt Başlık 2"/>
          <p:cNvSpPr>
            <a:spLocks noGrp="1"/>
          </p:cNvSpPr>
          <p:nvPr>
            <p:ph type="subTitle" idx="1"/>
          </p:nvPr>
        </p:nvSpPr>
        <p:spPr/>
        <p:txBody>
          <a:bodyPr>
            <a:normAutofit fontScale="70000" lnSpcReduction="20000"/>
          </a:bodyPr>
          <a:lstStyle/>
          <a:p>
            <a:r>
              <a:rPr lang="tr-TR" sz="4000" dirty="0" smtClean="0">
                <a:solidFill>
                  <a:srgbClr val="0070C0"/>
                </a:solidFill>
              </a:rPr>
              <a:t>ALAN TANITIMI</a:t>
            </a:r>
            <a:endParaRPr lang="tr-TR" sz="4000" dirty="0">
              <a:solidFill>
                <a:srgbClr val="0070C0"/>
              </a:solidFill>
            </a:endParaRPr>
          </a:p>
        </p:txBody>
      </p:sp>
    </p:spTree>
    <p:extLst>
      <p:ext uri="{BB962C8B-B14F-4D97-AF65-F5344CB8AC3E}">
        <p14:creationId xmlns:p14="http://schemas.microsoft.com/office/powerpoint/2010/main" val="411730150"/>
      </p:ext>
    </p:extLst>
  </p:cSld>
  <p:clrMapOvr>
    <a:masterClrMapping/>
  </p:clrMapOvr>
  <mc:AlternateContent xmlns:mc="http://schemas.openxmlformats.org/markup-compatibility/2006" xmlns:p14="http://schemas.microsoft.com/office/powerpoint/2010/main">
    <mc:Choice Requires="p14">
      <p:transition spd="slow" p14:dur="2000" advTm="4672"/>
    </mc:Choice>
    <mc:Fallback xmlns="">
      <p:transition spd="slow" advTm="467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685800" y="353684"/>
            <a:ext cx="10394707" cy="5020902"/>
          </a:xfrm>
        </p:spPr>
        <p:txBody>
          <a:bodyPr>
            <a:normAutofit lnSpcReduction="10000"/>
          </a:bodyPr>
          <a:lstStyle/>
          <a:p>
            <a:r>
              <a:rPr lang="tr-TR" u="sng" dirty="0">
                <a:solidFill>
                  <a:schemeClr val="accent1"/>
                </a:solidFill>
              </a:rPr>
              <a:t>2 YILLIK EĞİTİM VEREN FAKULTELER (ÖNLİSANS</a:t>
            </a:r>
            <a:r>
              <a:rPr lang="tr-TR" u="sng" dirty="0" smtClean="0">
                <a:solidFill>
                  <a:schemeClr val="accent1"/>
                </a:solidFill>
              </a:rPr>
              <a:t>)</a:t>
            </a:r>
            <a:endParaRPr lang="tr-TR" u="sng" dirty="0">
              <a:solidFill>
                <a:schemeClr val="accent1"/>
              </a:solidFill>
            </a:endParaRPr>
          </a:p>
          <a:p>
            <a:r>
              <a:rPr lang="tr-TR" dirty="0" smtClean="0"/>
              <a:t>•Çocuk </a:t>
            </a:r>
            <a:r>
              <a:rPr lang="tr-TR" dirty="0"/>
              <a:t>Gelişimi ve Eğitimi</a:t>
            </a:r>
          </a:p>
          <a:p>
            <a:r>
              <a:rPr lang="tr-TR" dirty="0" smtClean="0"/>
              <a:t>•Sosyal </a:t>
            </a:r>
            <a:r>
              <a:rPr lang="tr-TR" dirty="0"/>
              <a:t>Hizmetler</a:t>
            </a:r>
          </a:p>
          <a:p>
            <a:r>
              <a:rPr lang="tr-TR" dirty="0" smtClean="0"/>
              <a:t>•Çocuk </a:t>
            </a:r>
            <a:r>
              <a:rPr lang="tr-TR" dirty="0"/>
              <a:t>Koruma ve Bakım </a:t>
            </a:r>
            <a:r>
              <a:rPr lang="tr-TR" dirty="0" smtClean="0"/>
              <a:t>Hizmetleri</a:t>
            </a:r>
            <a:endParaRPr lang="tr-TR" dirty="0"/>
          </a:p>
          <a:p>
            <a:r>
              <a:rPr lang="tr-TR" dirty="0"/>
              <a:t>Okulumuzun Çocuk Gelişimi mezunları yukarıda yazılı olan 2 yıllık on lisans programını tercih etmeleri durumunda yerleştirmede </a:t>
            </a:r>
            <a:r>
              <a:rPr lang="tr-TR" u="sng" dirty="0">
                <a:solidFill>
                  <a:schemeClr val="accent1"/>
                </a:solidFill>
              </a:rPr>
              <a:t>ek puan </a:t>
            </a:r>
            <a:r>
              <a:rPr lang="tr-TR" dirty="0"/>
              <a:t>alma hakkına sahiptirler.  </a:t>
            </a:r>
          </a:p>
          <a:p>
            <a:r>
              <a:rPr lang="tr-TR" u="sng" dirty="0">
                <a:solidFill>
                  <a:schemeClr val="accent1"/>
                </a:solidFill>
              </a:rPr>
              <a:t>İŞ BULMA </a:t>
            </a:r>
            <a:r>
              <a:rPr lang="tr-TR" u="sng" dirty="0" smtClean="0">
                <a:solidFill>
                  <a:schemeClr val="accent1"/>
                </a:solidFill>
              </a:rPr>
              <a:t>İMKANLARI</a:t>
            </a:r>
            <a:endParaRPr lang="tr-TR" u="sng" dirty="0">
              <a:solidFill>
                <a:schemeClr val="accent1"/>
              </a:solidFill>
            </a:endParaRPr>
          </a:p>
          <a:p>
            <a:r>
              <a:rPr lang="tr-TR" dirty="0" smtClean="0"/>
              <a:t>•Çocuk </a:t>
            </a:r>
            <a:r>
              <a:rPr lang="tr-TR" dirty="0"/>
              <a:t>Esirgeme Kurumlarında bakıcı anne olarak çalışabilirler.</a:t>
            </a:r>
          </a:p>
          <a:p>
            <a:r>
              <a:rPr lang="tr-TR" dirty="0" smtClean="0"/>
              <a:t>•Özel  </a:t>
            </a:r>
            <a:r>
              <a:rPr lang="tr-TR" dirty="0"/>
              <a:t>Kreş, Yuva ve Anaokullarında öğretmen /öğretmen yardımcısı, Anasınıfı ve Çocuk Kulüplerinde öğretmen / öğretmen yardımcısı olarak görev yapılabilmektedir.</a:t>
            </a:r>
          </a:p>
          <a:p>
            <a:r>
              <a:rPr lang="tr-TR" dirty="0" smtClean="0"/>
              <a:t>•Özel </a:t>
            </a:r>
            <a:r>
              <a:rPr lang="tr-TR" dirty="0"/>
              <a:t>rehabilitasyon merkezlerinde  öğretmen yardımcısı olarak görev yapılabilmektedir.</a:t>
            </a:r>
          </a:p>
          <a:p>
            <a:endParaRPr lang="tr-TR" dirty="0"/>
          </a:p>
          <a:p>
            <a:endParaRPr lang="tr-TR" dirty="0"/>
          </a:p>
        </p:txBody>
      </p:sp>
    </p:spTree>
    <p:extLst>
      <p:ext uri="{BB962C8B-B14F-4D97-AF65-F5344CB8AC3E}">
        <p14:creationId xmlns:p14="http://schemas.microsoft.com/office/powerpoint/2010/main" val="149754446"/>
      </p:ext>
    </p:extLst>
  </p:cSld>
  <p:clrMapOvr>
    <a:masterClrMapping/>
  </p:clrMapOvr>
  <mc:AlternateContent xmlns:mc="http://schemas.openxmlformats.org/markup-compatibility/2006" xmlns:p14="http://schemas.microsoft.com/office/powerpoint/2010/main">
    <mc:Choice Requires="p14">
      <p:transition spd="slow" p14:dur="800" advTm="10906">
        <p:circle/>
      </p:transition>
    </mc:Choice>
    <mc:Fallback xmlns="">
      <p:transition spd="slow" advTm="10906">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40279" y="12265"/>
            <a:ext cx="9213012" cy="5586277"/>
          </a:xfrm>
        </p:spPr>
      </p:pic>
    </p:spTree>
    <p:extLst>
      <p:ext uri="{BB962C8B-B14F-4D97-AF65-F5344CB8AC3E}">
        <p14:creationId xmlns:p14="http://schemas.microsoft.com/office/powerpoint/2010/main" val="2634789038"/>
      </p:ext>
    </p:extLst>
  </p:cSld>
  <p:clrMapOvr>
    <a:masterClrMapping/>
  </p:clrMapOvr>
  <mc:AlternateContent xmlns:mc="http://schemas.openxmlformats.org/markup-compatibility/2006" xmlns:p14="http://schemas.microsoft.com/office/powerpoint/2010/main">
    <mc:Choice Requires="p14">
      <p:transition spd="slow" p14:dur="800" advTm="3395">
        <p:circle/>
      </p:transition>
    </mc:Choice>
    <mc:Fallback xmlns="">
      <p:transition spd="slow" advTm="3395">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quarter" idx="13"/>
          </p:nvPr>
        </p:nvSpPr>
        <p:spPr>
          <a:xfrm>
            <a:off x="685800" y="422694"/>
            <a:ext cx="10394707" cy="4951891"/>
          </a:xfrm>
        </p:spPr>
        <p:txBody>
          <a:bodyPr/>
          <a:lstStyle/>
          <a:p>
            <a:r>
              <a:rPr lang="tr-TR" dirty="0"/>
              <a:t>Ayrıca, Çocuk Gelişimi ve Eğitimi bölümünde okuyan öğrencilerimiz kendilerini geliştirdikleri ve eğitimlerini devam ettirdikleri takdirde; Radyo ve televizyondaki çocuk ve gençlik programlarının ve eğitim programlarının hazırlanması ve yürütülmesinde, Çocuk tiyatrolarında ve çocuk filmlerinde, Çocuklara yönelik kitap, dergi, gazete gibi yayınların hazırlanmasında, Eğitsel oyuncak üretiminde görev yapabilmektedir. </a:t>
            </a:r>
          </a:p>
          <a:p>
            <a:pPr marL="0" indent="0">
              <a:buNone/>
            </a:pPr>
            <a:endParaRPr lang="tr-TR" dirty="0"/>
          </a:p>
          <a:p>
            <a:endParaRPr lang="tr-TR" dirty="0"/>
          </a:p>
        </p:txBody>
      </p:sp>
    </p:spTree>
    <p:extLst>
      <p:ext uri="{BB962C8B-B14F-4D97-AF65-F5344CB8AC3E}">
        <p14:creationId xmlns:p14="http://schemas.microsoft.com/office/powerpoint/2010/main" val="2257191583"/>
      </p:ext>
    </p:extLst>
  </p:cSld>
  <p:clrMapOvr>
    <a:masterClrMapping/>
  </p:clrMapOvr>
  <mc:AlternateContent xmlns:mc="http://schemas.openxmlformats.org/markup-compatibility/2006" xmlns:p14="http://schemas.microsoft.com/office/powerpoint/2010/main">
    <mc:Choice Requires="p14">
      <p:transition spd="slow" p14:dur="800" advTm="4140">
        <p:circle/>
      </p:transition>
    </mc:Choice>
    <mc:Fallback xmlns="">
      <p:transition spd="slow" advTm="414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751827" y="0"/>
            <a:ext cx="5900468" cy="5607170"/>
          </a:xfrm>
        </p:spPr>
      </p:pic>
    </p:spTree>
    <p:extLst>
      <p:ext uri="{BB962C8B-B14F-4D97-AF65-F5344CB8AC3E}">
        <p14:creationId xmlns:p14="http://schemas.microsoft.com/office/powerpoint/2010/main" val="2551940976"/>
      </p:ext>
    </p:extLst>
  </p:cSld>
  <p:clrMapOvr>
    <a:masterClrMapping/>
  </p:clrMapOvr>
  <mc:AlternateContent xmlns:mc="http://schemas.openxmlformats.org/markup-compatibility/2006" xmlns:p14="http://schemas.microsoft.com/office/powerpoint/2010/main">
    <mc:Choice Requires="p14">
      <p:transition spd="slow" p14:dur="800" advTm="4048">
        <p:circle/>
      </p:transition>
    </mc:Choice>
    <mc:Fallback xmlns="">
      <p:transition spd="slow" advTm="4048">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quarter" idx="13"/>
          </p:nvPr>
        </p:nvSpPr>
        <p:spPr>
          <a:xfrm>
            <a:off x="685800" y="685800"/>
            <a:ext cx="10394707" cy="4688785"/>
          </a:xfrm>
        </p:spPr>
        <p:txBody>
          <a:bodyPr/>
          <a:lstStyle/>
          <a:p>
            <a:r>
              <a:rPr lang="tr-TR" u="sng" dirty="0"/>
              <a:t>Sosyal Hizmet, </a:t>
            </a:r>
            <a:r>
              <a:rPr lang="tr-TR" dirty="0"/>
              <a:t>bireylerin, ailelerin, grupların ve toplumun yaşam kalitelerini, koşulları değiştirerek ya da mevcut koşullardan daha iyi bir biçimde yürütülmesini hedefleyen bir çalışma alanıdır. Bu alandan mezun öğrenciler birey, aile, grup ve toplumun sorunlarla baş etme kapasitelerini geliştirecek sosyal politika ve programların planlanıp hayata geçirilmesini sağlarlar. Sosyal Hizmetler Bölümünü bitirenlere “Sosyal Çalışmacı / Sosyal Hizmet Uzmanı” unvanı verilir. Uluslararası Sosyal Hizmet Uzmanları Federasyonu’na göre sosyal hizmet faaliyetlerinin belirlenmesinde, ülke ihtiyaçlarına öncelik verilirken, ulusal değerler kadar evrensel değerleri de gözeten bir yaklaşım izlenmelidir. </a:t>
            </a:r>
          </a:p>
        </p:txBody>
      </p:sp>
    </p:spTree>
    <p:extLst>
      <p:ext uri="{BB962C8B-B14F-4D97-AF65-F5344CB8AC3E}">
        <p14:creationId xmlns:p14="http://schemas.microsoft.com/office/powerpoint/2010/main" val="1283203610"/>
      </p:ext>
    </p:extLst>
  </p:cSld>
  <p:clrMapOvr>
    <a:masterClrMapping/>
  </p:clrMapOvr>
  <mc:AlternateContent xmlns:mc="http://schemas.openxmlformats.org/markup-compatibility/2006" xmlns:p14="http://schemas.microsoft.com/office/powerpoint/2010/main">
    <mc:Choice Requires="p14">
      <p:transition spd="slow" p14:dur="800" advTm="13824">
        <p:circle/>
      </p:transition>
    </mc:Choice>
    <mc:Fallback xmlns="">
      <p:transition spd="slow" advTm="13824">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685800" y="319178"/>
            <a:ext cx="10394707" cy="5055408"/>
          </a:xfrm>
        </p:spPr>
        <p:txBody>
          <a:bodyPr>
            <a:normAutofit fontScale="92500" lnSpcReduction="20000"/>
          </a:bodyPr>
          <a:lstStyle/>
          <a:p>
            <a:r>
              <a:rPr lang="tr-TR" u="sng" dirty="0">
                <a:solidFill>
                  <a:schemeClr val="accent1"/>
                </a:solidFill>
              </a:rPr>
              <a:t>Çalışma Alanları</a:t>
            </a:r>
          </a:p>
          <a:p>
            <a:r>
              <a:rPr lang="tr-TR" dirty="0"/>
              <a:t>-Aile Araştırma Kurumu, Gençlik ve Spor Genel Müdürlüğü, Devlet  Planlama Teşkilatı, Sosyal Yardımlaşmayı Dayanışmayı Teşvik Fonu Genel  Sekreterliği;</a:t>
            </a:r>
          </a:p>
          <a:p>
            <a:r>
              <a:rPr lang="tr-TR" dirty="0"/>
              <a:t>-İl ve İlçe Sosyal Yardımlaşma ve Dayanışma Vakıfları, Sosyal  Hizmetler ve Çocuk Esirgeme Kurumu, İl Sosyal Hizmet Müdürlükleri,</a:t>
            </a:r>
          </a:p>
          <a:p>
            <a:r>
              <a:rPr lang="tr-TR" dirty="0"/>
              <a:t>-Cezaevleri, Çocuk  Mahkemeleri;</a:t>
            </a:r>
          </a:p>
          <a:p>
            <a:r>
              <a:rPr lang="tr-TR" dirty="0"/>
              <a:t>-Emekli Sandığı, Çalışma ve Sosyal Güvenlik Bakanlığı, Sosyal  Sigortalar Kurumu, Milli Savunma Bakanlığı ve bağlı birimlerinde, İçişleri  Bakanlığı ve bağlı birimlerinde gibi kamu kurumları</a:t>
            </a:r>
          </a:p>
          <a:p>
            <a:r>
              <a:rPr lang="tr-TR" dirty="0"/>
              <a:t>-Kamu veya özel sektöre bağlı Hastaneler, Sağlık Ocakları,</a:t>
            </a:r>
          </a:p>
          <a:p>
            <a:r>
              <a:rPr lang="tr-TR" dirty="0"/>
              <a:t>- Çocuk Bakım Yuvaları, Yetiştirme Yurtları, Huzurevleri, Toplum Merkezleri, Kadın  Sığınma Evleri, Rehabilitasyon Merkezleri;</a:t>
            </a:r>
          </a:p>
          <a:p>
            <a:r>
              <a:rPr lang="tr-TR" dirty="0"/>
              <a:t>-Yaşlı Dayanışma Merkezleri, Sokak Çocukları Merkezleri, Anaokulları, Okullar</a:t>
            </a:r>
          </a:p>
          <a:p>
            <a:r>
              <a:rPr lang="tr-TR" dirty="0"/>
              <a:t>-Sivil toplum kuruluşları ile vakıflar</a:t>
            </a:r>
          </a:p>
          <a:p>
            <a:endParaRPr lang="tr-TR" dirty="0"/>
          </a:p>
        </p:txBody>
      </p:sp>
    </p:spTree>
    <p:extLst>
      <p:ext uri="{BB962C8B-B14F-4D97-AF65-F5344CB8AC3E}">
        <p14:creationId xmlns:p14="http://schemas.microsoft.com/office/powerpoint/2010/main" val="974669711"/>
      </p:ext>
    </p:extLst>
  </p:cSld>
  <p:clrMapOvr>
    <a:masterClrMapping/>
  </p:clrMapOvr>
  <mc:AlternateContent xmlns:mc="http://schemas.openxmlformats.org/markup-compatibility/2006" xmlns:p14="http://schemas.microsoft.com/office/powerpoint/2010/main">
    <mc:Choice Requires="p14">
      <p:transition spd="slow" p14:dur="800" advTm="11188">
        <p:circle/>
      </p:transition>
    </mc:Choice>
    <mc:Fallback xmlns="">
      <p:transition spd="slow" advTm="11188">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0"/>
            <a:ext cx="10396882" cy="3963838"/>
          </a:xfrm>
        </p:spPr>
        <p:txBody>
          <a:bodyPr>
            <a:normAutofit/>
          </a:bodyPr>
          <a:lstStyle/>
          <a:p>
            <a:r>
              <a:rPr lang="tr-TR" dirty="0" smtClean="0"/>
              <a:t>ÖZEL GEREKSİNİMLİ ÇOCUKLARLA ETKİNLİKLERİMİZ</a:t>
            </a:r>
            <a:endParaRPr lang="tr-TR" dirty="0"/>
          </a:p>
        </p:txBody>
      </p:sp>
      <p:sp>
        <p:nvSpPr>
          <p:cNvPr id="7" name="İçerik Yer Tutucusu 6"/>
          <p:cNvSpPr>
            <a:spLocks noGrp="1"/>
          </p:cNvSpPr>
          <p:nvPr>
            <p:ph sz="quarter" idx="13"/>
          </p:nvPr>
        </p:nvSpPr>
        <p:spPr/>
        <p:txBody>
          <a:bodyPr/>
          <a:lstStyle/>
          <a:p>
            <a:endParaRPr lang="tr-TR"/>
          </a:p>
        </p:txBody>
      </p:sp>
    </p:spTree>
    <p:extLst>
      <p:ext uri="{BB962C8B-B14F-4D97-AF65-F5344CB8AC3E}">
        <p14:creationId xmlns:p14="http://schemas.microsoft.com/office/powerpoint/2010/main" val="3558969823"/>
      </p:ext>
    </p:extLst>
  </p:cSld>
  <p:clrMapOvr>
    <a:masterClrMapping/>
  </p:clrMapOvr>
  <mc:AlternateContent xmlns:mc="http://schemas.openxmlformats.org/markup-compatibility/2006" xmlns:p14="http://schemas.microsoft.com/office/powerpoint/2010/main">
    <mc:Choice Requires="p14">
      <p:transition spd="slow" p14:dur="800" advTm="1513">
        <p:circle/>
      </p:transition>
    </mc:Choice>
    <mc:Fallback xmlns="">
      <p:transition spd="slow" advTm="1513">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50234" y="0"/>
            <a:ext cx="6012611" cy="5607170"/>
          </a:xfrm>
        </p:spPr>
      </p:pic>
    </p:spTree>
    <p:extLst>
      <p:ext uri="{BB962C8B-B14F-4D97-AF65-F5344CB8AC3E}">
        <p14:creationId xmlns:p14="http://schemas.microsoft.com/office/powerpoint/2010/main" val="1142497303"/>
      </p:ext>
    </p:extLst>
  </p:cSld>
  <p:clrMapOvr>
    <a:masterClrMapping/>
  </p:clrMapOvr>
  <mc:AlternateContent xmlns:mc="http://schemas.openxmlformats.org/markup-compatibility/2006" xmlns:p14="http://schemas.microsoft.com/office/powerpoint/2010/main">
    <mc:Choice Requires="p14">
      <p:transition spd="slow" p14:dur="800" advTm="2461">
        <p:circle/>
      </p:transition>
    </mc:Choice>
    <mc:Fallback xmlns="">
      <p:transition spd="slow" advTm="2461">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907103" y="0"/>
            <a:ext cx="5719312" cy="5607170"/>
          </a:xfrm>
        </p:spPr>
      </p:pic>
    </p:spTree>
    <p:extLst>
      <p:ext uri="{BB962C8B-B14F-4D97-AF65-F5344CB8AC3E}">
        <p14:creationId xmlns:p14="http://schemas.microsoft.com/office/powerpoint/2010/main" val="4081346408"/>
      </p:ext>
    </p:extLst>
  </p:cSld>
  <p:clrMapOvr>
    <a:masterClrMapping/>
  </p:clrMapOvr>
  <mc:AlternateContent xmlns:mc="http://schemas.openxmlformats.org/markup-compatibility/2006" xmlns:p14="http://schemas.microsoft.com/office/powerpoint/2010/main">
    <mc:Choice Requires="p14">
      <p:transition spd="slow" p14:dur="800" advTm="2941">
        <p:circle/>
      </p:transition>
    </mc:Choice>
    <mc:Fallback xmlns="">
      <p:transition spd="slow" advTm="2941">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0"/>
            <a:ext cx="10396882" cy="4119113"/>
          </a:xfrm>
        </p:spPr>
        <p:txBody>
          <a:bodyPr/>
          <a:lstStyle/>
          <a:p>
            <a:r>
              <a:rPr lang="tr-TR" dirty="0" smtClean="0"/>
              <a:t>ÖZEL ANAOKULU ETKİNLERİMİZ</a:t>
            </a:r>
            <a:endParaRPr lang="tr-TR" dirty="0"/>
          </a:p>
        </p:txBody>
      </p:sp>
      <p:sp>
        <p:nvSpPr>
          <p:cNvPr id="5" name="İçerik Yer Tutucusu 4"/>
          <p:cNvSpPr>
            <a:spLocks noGrp="1"/>
          </p:cNvSpPr>
          <p:nvPr>
            <p:ph sz="quarter" idx="13"/>
          </p:nvPr>
        </p:nvSpPr>
        <p:spPr/>
        <p:txBody>
          <a:bodyPr/>
          <a:lstStyle/>
          <a:p>
            <a:endParaRPr lang="tr-TR"/>
          </a:p>
        </p:txBody>
      </p:sp>
    </p:spTree>
    <p:extLst>
      <p:ext uri="{BB962C8B-B14F-4D97-AF65-F5344CB8AC3E}">
        <p14:creationId xmlns:p14="http://schemas.microsoft.com/office/powerpoint/2010/main" val="134217521"/>
      </p:ext>
    </p:extLst>
  </p:cSld>
  <p:clrMapOvr>
    <a:masterClrMapping/>
  </p:clrMapOvr>
  <mc:AlternateContent xmlns:mc="http://schemas.openxmlformats.org/markup-compatibility/2006" xmlns:p14="http://schemas.microsoft.com/office/powerpoint/2010/main">
    <mc:Choice Requires="p14">
      <p:transition spd="slow" p14:dur="800" advTm="2332">
        <p:circle/>
      </p:transition>
    </mc:Choice>
    <mc:Fallback xmlns="">
      <p:transition spd="slow" advTm="2332">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Çocuk Gelişimi ve Eğitimi Alan Tanıtımı</a:t>
            </a:r>
          </a:p>
        </p:txBody>
      </p:sp>
      <p:sp>
        <p:nvSpPr>
          <p:cNvPr id="3" name="İçerik Yer Tutucusu 2"/>
          <p:cNvSpPr>
            <a:spLocks noGrp="1"/>
          </p:cNvSpPr>
          <p:nvPr>
            <p:ph sz="quarter" idx="13"/>
          </p:nvPr>
        </p:nvSpPr>
        <p:spPr/>
        <p:txBody>
          <a:bodyPr>
            <a:normAutofit fontScale="85000" lnSpcReduction="10000"/>
          </a:bodyPr>
          <a:lstStyle/>
          <a:p>
            <a:r>
              <a:rPr lang="tr-TR" dirty="0"/>
              <a:t>Çocuk Gelişimi ve Eğitimi Alanı ; Çocuk Gelişimi ve Eğitimi ile ilgili bilgi, beceri,  tutum ve davranışların, çocuklara nasıl kazandırılacağı hakkında bilgi veren, çocuk sağlığı ve hastalıkları konusunda bilgi sahibi olan, özel eğitime muhtaç çocukların gelişimine ve uyumlarına yardımcı olan, drama, müzik çalışmaları, sanat ve ana dili etkinlikleri yapan, çocukları tanıma tekniklerini uygulayan zevkli bir alandır</a:t>
            </a:r>
            <a:r>
              <a:rPr lang="tr-TR" dirty="0" smtClean="0"/>
              <a:t>.</a:t>
            </a:r>
            <a:endParaRPr lang="tr-TR" dirty="0"/>
          </a:p>
          <a:p>
            <a:r>
              <a:rPr lang="tr-TR" dirty="0"/>
              <a:t>Erken çocukluk yılları (okul öncesi eğitim) çocuğun gelişiminin en hızlı olduğu dönemdir. Kadının çalışma hayatına atılması ve erken çocukluk eğitimin öneminin giderek daha da anlaşılması nedeniyle alan hızla gelişmiş, bu da okul öncesi eğitim kurumlarına olan talebi arttırmıştır</a:t>
            </a:r>
            <a:r>
              <a:rPr lang="tr-TR" dirty="0" smtClean="0"/>
              <a:t>.</a:t>
            </a:r>
            <a:endParaRPr lang="tr-TR" dirty="0"/>
          </a:p>
          <a:p>
            <a:r>
              <a:rPr lang="tr-TR" dirty="0"/>
              <a:t>Bu kurumlarda görev alacak nitelikli ve iyi yetişmiş eleman ihtiyacı da gün geçtikçe önem kazanmaktadır. </a:t>
            </a:r>
          </a:p>
          <a:p>
            <a:endParaRPr lang="tr-TR" dirty="0"/>
          </a:p>
          <a:p>
            <a:endParaRPr lang="tr-TR" dirty="0"/>
          </a:p>
        </p:txBody>
      </p:sp>
    </p:spTree>
    <p:extLst>
      <p:ext uri="{BB962C8B-B14F-4D97-AF65-F5344CB8AC3E}">
        <p14:creationId xmlns:p14="http://schemas.microsoft.com/office/powerpoint/2010/main" val="1229714703"/>
      </p:ext>
    </p:extLst>
  </p:cSld>
  <p:clrMapOvr>
    <a:masterClrMapping/>
  </p:clrMapOvr>
  <mc:AlternateContent xmlns:mc="http://schemas.openxmlformats.org/markup-compatibility/2006" xmlns:p14="http://schemas.microsoft.com/office/powerpoint/2010/main">
    <mc:Choice Requires="p14">
      <p:transition spd="slow" p14:dur="800" advTm="20859">
        <p:circle/>
      </p:transition>
    </mc:Choice>
    <mc:Fallback xmlns="">
      <p:transition spd="slow" advTm="20859">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80226" y="329840"/>
            <a:ext cx="8410755" cy="5009911"/>
          </a:xfrm>
        </p:spPr>
      </p:pic>
    </p:spTree>
    <p:extLst>
      <p:ext uri="{BB962C8B-B14F-4D97-AF65-F5344CB8AC3E}">
        <p14:creationId xmlns:p14="http://schemas.microsoft.com/office/powerpoint/2010/main" val="2287078406"/>
      </p:ext>
    </p:extLst>
  </p:cSld>
  <p:clrMapOvr>
    <a:masterClrMapping/>
  </p:clrMapOvr>
  <mc:AlternateContent xmlns:mc="http://schemas.openxmlformats.org/markup-compatibility/2006" xmlns:p14="http://schemas.microsoft.com/office/powerpoint/2010/main">
    <mc:Choice Requires="p14">
      <p:transition spd="slow" p14:dur="800" advTm="2619">
        <p:circle/>
      </p:transition>
    </mc:Choice>
    <mc:Fallback xmlns="">
      <p:transition spd="slow" advTm="2619">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00997" y="345058"/>
            <a:ext cx="8255478" cy="5030218"/>
          </a:xfrm>
        </p:spPr>
      </p:pic>
    </p:spTree>
    <p:extLst>
      <p:ext uri="{BB962C8B-B14F-4D97-AF65-F5344CB8AC3E}">
        <p14:creationId xmlns:p14="http://schemas.microsoft.com/office/powerpoint/2010/main" val="2123895813"/>
      </p:ext>
    </p:extLst>
  </p:cSld>
  <p:clrMapOvr>
    <a:masterClrMapping/>
  </p:clrMapOvr>
  <mc:AlternateContent xmlns:mc="http://schemas.openxmlformats.org/markup-compatibility/2006" xmlns:p14="http://schemas.microsoft.com/office/powerpoint/2010/main">
    <mc:Choice Requires="p14">
      <p:transition spd="slow" p14:dur="800" advTm="2865">
        <p:circle/>
      </p:transition>
    </mc:Choice>
    <mc:Fallback xmlns="">
      <p:transition spd="slow" advTm="2865">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0"/>
            <a:ext cx="10396882" cy="4377906"/>
          </a:xfrm>
        </p:spPr>
        <p:txBody>
          <a:bodyPr/>
          <a:lstStyle/>
          <a:p>
            <a:r>
              <a:rPr lang="tr-TR" dirty="0" smtClean="0"/>
              <a:t>ÇALIŞMALARIMIZDAN ÖRNEKLER</a:t>
            </a:r>
            <a:endParaRPr lang="tr-TR" dirty="0"/>
          </a:p>
        </p:txBody>
      </p:sp>
      <p:sp>
        <p:nvSpPr>
          <p:cNvPr id="3" name="İçerik Yer Tutucusu 2"/>
          <p:cNvSpPr>
            <a:spLocks noGrp="1"/>
          </p:cNvSpPr>
          <p:nvPr>
            <p:ph sz="quarter" idx="13"/>
          </p:nvPr>
        </p:nvSpPr>
        <p:spPr/>
        <p:txBody>
          <a:bodyPr/>
          <a:lstStyle/>
          <a:p>
            <a:endParaRPr lang="tr-TR"/>
          </a:p>
        </p:txBody>
      </p:sp>
    </p:spTree>
    <p:extLst>
      <p:ext uri="{BB962C8B-B14F-4D97-AF65-F5344CB8AC3E}">
        <p14:creationId xmlns:p14="http://schemas.microsoft.com/office/powerpoint/2010/main" val="262515887"/>
      </p:ext>
    </p:extLst>
  </p:cSld>
  <p:clrMapOvr>
    <a:masterClrMapping/>
  </p:clrMapOvr>
  <mc:AlternateContent xmlns:mc="http://schemas.openxmlformats.org/markup-compatibility/2006" xmlns:p14="http://schemas.microsoft.com/office/powerpoint/2010/main">
    <mc:Choice Requires="p14">
      <p:transition spd="slow" p14:dur="800" advTm="662">
        <p:circle/>
      </p:transition>
    </mc:Choice>
    <mc:Fallback xmlns="">
      <p:transition spd="slow" advTm="662">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71600" y="450610"/>
            <a:ext cx="3545133" cy="472684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476" y="450609"/>
            <a:ext cx="3595418" cy="4726845"/>
          </a:xfrm>
          <a:prstGeom prst="rect">
            <a:avLst/>
          </a:prstGeom>
        </p:spPr>
      </p:pic>
    </p:spTree>
    <p:extLst>
      <p:ext uri="{BB962C8B-B14F-4D97-AF65-F5344CB8AC3E}">
        <p14:creationId xmlns:p14="http://schemas.microsoft.com/office/powerpoint/2010/main" val="3337640908"/>
      </p:ext>
    </p:extLst>
  </p:cSld>
  <p:clrMapOvr>
    <a:masterClrMapping/>
  </p:clrMapOvr>
  <mc:AlternateContent xmlns:mc="http://schemas.openxmlformats.org/markup-compatibility/2006" xmlns:p14="http://schemas.microsoft.com/office/powerpoint/2010/main">
    <mc:Choice Requires="p14">
      <p:transition spd="slow" p14:dur="800" advTm="2399">
        <p:circle/>
      </p:transition>
    </mc:Choice>
    <mc:Fallback xmlns="">
      <p:transition spd="slow" advTm="2399">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5495026" cy="343990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664" y="1837764"/>
            <a:ext cx="6143035" cy="3769405"/>
          </a:xfrm>
          <a:prstGeom prst="rect">
            <a:avLst/>
          </a:prstGeom>
        </p:spPr>
      </p:pic>
    </p:spTree>
    <p:extLst>
      <p:ext uri="{BB962C8B-B14F-4D97-AF65-F5344CB8AC3E}">
        <p14:creationId xmlns:p14="http://schemas.microsoft.com/office/powerpoint/2010/main" val="4156846739"/>
      </p:ext>
    </p:extLst>
  </p:cSld>
  <p:clrMapOvr>
    <a:masterClrMapping/>
  </p:clrMapOvr>
  <mc:AlternateContent xmlns:mc="http://schemas.openxmlformats.org/markup-compatibility/2006" xmlns:p14="http://schemas.microsoft.com/office/powerpoint/2010/main">
    <mc:Choice Requires="p14">
      <p:transition spd="slow" p14:dur="800" advTm="3211">
        <p:circle/>
      </p:transition>
    </mc:Choice>
    <mc:Fallback xmlns="">
      <p:transition spd="slow" advTm="3211">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560718"/>
            <a:ext cx="3131389" cy="397677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371" y="232913"/>
            <a:ext cx="4869423" cy="459787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1871" y="496019"/>
            <a:ext cx="3079630" cy="4106174"/>
          </a:xfrm>
          <a:prstGeom prst="rect">
            <a:avLst/>
          </a:prstGeom>
        </p:spPr>
      </p:pic>
    </p:spTree>
    <p:extLst>
      <p:ext uri="{BB962C8B-B14F-4D97-AF65-F5344CB8AC3E}">
        <p14:creationId xmlns:p14="http://schemas.microsoft.com/office/powerpoint/2010/main" val="242179267"/>
      </p:ext>
    </p:extLst>
  </p:cSld>
  <p:clrMapOvr>
    <a:masterClrMapping/>
  </p:clrMapOvr>
  <mc:AlternateContent xmlns:mc="http://schemas.openxmlformats.org/markup-compatibility/2006" xmlns:p14="http://schemas.microsoft.com/office/powerpoint/2010/main">
    <mc:Choice Requires="p14">
      <p:transition spd="slow" p14:dur="800" advTm="4106">
        <p:circle/>
      </p:transition>
    </mc:Choice>
    <mc:Fallback xmlns="">
      <p:transition spd="slow" advTm="4106">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62308" y="0"/>
            <a:ext cx="4511615" cy="558991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15" y="-1"/>
            <a:ext cx="4528867" cy="5589917"/>
          </a:xfrm>
          <a:prstGeom prst="rect">
            <a:avLst/>
          </a:prstGeom>
        </p:spPr>
      </p:pic>
    </p:spTree>
    <p:extLst>
      <p:ext uri="{BB962C8B-B14F-4D97-AF65-F5344CB8AC3E}">
        <p14:creationId xmlns:p14="http://schemas.microsoft.com/office/powerpoint/2010/main" val="1019238732"/>
      </p:ext>
    </p:extLst>
  </p:cSld>
  <p:clrMapOvr>
    <a:masterClrMapping/>
  </p:clrMapOvr>
  <mc:AlternateContent xmlns:mc="http://schemas.openxmlformats.org/markup-compatibility/2006" xmlns:p14="http://schemas.microsoft.com/office/powerpoint/2010/main">
    <mc:Choice Requires="p14">
      <p:transition spd="slow" p14:dur="800" advTm="2797">
        <p:circle/>
      </p:transition>
    </mc:Choice>
    <mc:Fallback xmlns="">
      <p:transition spd="slow" advTm="2797">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20740" y="0"/>
            <a:ext cx="9358761" cy="5598543"/>
          </a:xfrm>
        </p:spPr>
      </p:pic>
    </p:spTree>
    <p:extLst>
      <p:ext uri="{BB962C8B-B14F-4D97-AF65-F5344CB8AC3E}">
        <p14:creationId xmlns:p14="http://schemas.microsoft.com/office/powerpoint/2010/main" val="601009322"/>
      </p:ext>
    </p:extLst>
  </p:cSld>
  <p:clrMapOvr>
    <a:masterClrMapping/>
  </p:clrMapOvr>
  <mc:AlternateContent xmlns:mc="http://schemas.openxmlformats.org/markup-compatibility/2006" xmlns:p14="http://schemas.microsoft.com/office/powerpoint/2010/main">
    <mc:Choice Requires="p14">
      <p:transition spd="slow" p14:dur="800" advTm="2938">
        <p:circle/>
      </p:transition>
    </mc:Choice>
    <mc:Fallback xmlns="">
      <p:transition spd="slow" advTm="2938">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75782" y="189782"/>
            <a:ext cx="6659592" cy="5185494"/>
          </a:xfrm>
        </p:spPr>
      </p:pic>
    </p:spTree>
    <p:extLst>
      <p:ext uri="{BB962C8B-B14F-4D97-AF65-F5344CB8AC3E}">
        <p14:creationId xmlns:p14="http://schemas.microsoft.com/office/powerpoint/2010/main" val="1037731142"/>
      </p:ext>
    </p:extLst>
  </p:cSld>
  <p:clrMapOvr>
    <a:masterClrMapping/>
  </p:clrMapOvr>
  <mc:AlternateContent xmlns:mc="http://schemas.openxmlformats.org/markup-compatibility/2006" xmlns:p14="http://schemas.microsoft.com/office/powerpoint/2010/main">
    <mc:Choice Requires="p14">
      <p:transition spd="slow" p14:dur="800" advTm="2938">
        <p:circle/>
      </p:transition>
    </mc:Choice>
    <mc:Fallback xmlns="">
      <p:transition spd="slow" advTm="2938">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87260" y="0"/>
            <a:ext cx="8764437" cy="5598543"/>
          </a:xfrm>
        </p:spPr>
      </p:pic>
    </p:spTree>
    <p:extLst>
      <p:ext uri="{BB962C8B-B14F-4D97-AF65-F5344CB8AC3E}">
        <p14:creationId xmlns:p14="http://schemas.microsoft.com/office/powerpoint/2010/main" val="512392885"/>
      </p:ext>
    </p:extLst>
  </p:cSld>
  <p:clrMapOvr>
    <a:masterClrMapping/>
  </p:clrMapOvr>
  <mc:AlternateContent xmlns:mc="http://schemas.openxmlformats.org/markup-compatibility/2006" xmlns:p14="http://schemas.microsoft.com/office/powerpoint/2010/main">
    <mc:Choice Requires="p14">
      <p:transition spd="slow" p14:dur="800" advTm="3441">
        <p:circle/>
      </p:transition>
    </mc:Choice>
    <mc:Fallback xmlns="">
      <p:transition spd="slow" advTm="3441">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15807" y="-1"/>
            <a:ext cx="7402417" cy="5598543"/>
          </a:xfrm>
        </p:spPr>
      </p:pic>
    </p:spTree>
    <p:extLst>
      <p:ext uri="{BB962C8B-B14F-4D97-AF65-F5344CB8AC3E}">
        <p14:creationId xmlns:p14="http://schemas.microsoft.com/office/powerpoint/2010/main" val="121890592"/>
      </p:ext>
    </p:extLst>
  </p:cSld>
  <p:clrMapOvr>
    <a:masterClrMapping/>
  </p:clrMapOvr>
  <mc:AlternateContent xmlns:mc="http://schemas.openxmlformats.org/markup-compatibility/2006" xmlns:p14="http://schemas.microsoft.com/office/powerpoint/2010/main">
    <mc:Choice Requires="p14">
      <p:transition spd="slow" p14:dur="800" advTm="4316">
        <p:circle/>
      </p:transition>
    </mc:Choice>
    <mc:Fallback xmlns="">
      <p:transition spd="slow" advTm="4316">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80149" y="0"/>
            <a:ext cx="7408185" cy="5375275"/>
          </a:xfrm>
        </p:spPr>
      </p:pic>
    </p:spTree>
    <p:extLst>
      <p:ext uri="{BB962C8B-B14F-4D97-AF65-F5344CB8AC3E}">
        <p14:creationId xmlns:p14="http://schemas.microsoft.com/office/powerpoint/2010/main" val="30060804"/>
      </p:ext>
    </p:extLst>
  </p:cSld>
  <p:clrMapOvr>
    <a:masterClrMapping/>
  </p:clrMapOvr>
  <mc:AlternateContent xmlns:mc="http://schemas.openxmlformats.org/markup-compatibility/2006" xmlns:p14="http://schemas.microsoft.com/office/powerpoint/2010/main">
    <mc:Choice Requires="p14">
      <p:transition spd="slow" p14:dur="800" advTm="2795">
        <p:circle/>
      </p:transition>
    </mc:Choice>
    <mc:Fallback xmlns="">
      <p:transition spd="slow" advTm="2795">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İçerik Yer Tutucusu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59789" y="0"/>
            <a:ext cx="8591909" cy="5607170"/>
          </a:xfrm>
        </p:spPr>
      </p:pic>
    </p:spTree>
    <p:extLst>
      <p:ext uri="{BB962C8B-B14F-4D97-AF65-F5344CB8AC3E}">
        <p14:creationId xmlns:p14="http://schemas.microsoft.com/office/powerpoint/2010/main" val="4267934916"/>
      </p:ext>
    </p:extLst>
  </p:cSld>
  <p:clrMapOvr>
    <a:masterClrMapping/>
  </p:clrMapOvr>
  <mc:AlternateContent xmlns:mc="http://schemas.openxmlformats.org/markup-compatibility/2006" xmlns:p14="http://schemas.microsoft.com/office/powerpoint/2010/main">
    <mc:Choice Requires="p14">
      <p:transition spd="slow" p14:dur="800" advTm="4487">
        <p:circle/>
      </p:transition>
    </mc:Choice>
    <mc:Fallback xmlns="">
      <p:transition spd="slow" advTm="4487">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88492" y="0"/>
            <a:ext cx="7167032" cy="5375275"/>
          </a:xfrm>
        </p:spPr>
      </p:pic>
    </p:spTree>
    <p:extLst>
      <p:ext uri="{BB962C8B-B14F-4D97-AF65-F5344CB8AC3E}">
        <p14:creationId xmlns:p14="http://schemas.microsoft.com/office/powerpoint/2010/main" val="648628994"/>
      </p:ext>
    </p:extLst>
  </p:cSld>
  <p:clrMapOvr>
    <a:masterClrMapping/>
  </p:clrMapOvr>
  <mc:AlternateContent xmlns:mc="http://schemas.openxmlformats.org/markup-compatibility/2006" xmlns:p14="http://schemas.microsoft.com/office/powerpoint/2010/main">
    <mc:Choice Requires="p14">
      <p:transition spd="slow" p14:dur="800" advTm="2886">
        <p:circle/>
      </p:transition>
    </mc:Choice>
    <mc:Fallback xmlns="">
      <p:transition spd="slow" advTm="2886">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95963" y="0"/>
            <a:ext cx="7176558" cy="5382419"/>
          </a:xfrm>
        </p:spPr>
      </p:pic>
    </p:spTree>
    <p:extLst>
      <p:ext uri="{BB962C8B-B14F-4D97-AF65-F5344CB8AC3E}">
        <p14:creationId xmlns:p14="http://schemas.microsoft.com/office/powerpoint/2010/main" val="3426940212"/>
      </p:ext>
    </p:extLst>
  </p:cSld>
  <p:clrMapOvr>
    <a:masterClrMapping/>
  </p:clrMapOvr>
  <mc:AlternateContent xmlns:mc="http://schemas.openxmlformats.org/markup-compatibility/2006" xmlns:p14="http://schemas.microsoft.com/office/powerpoint/2010/main">
    <mc:Choice Requires="p14">
      <p:transition spd="slow" p14:dur="800" advTm="3207">
        <p:circle/>
      </p:transition>
    </mc:Choice>
    <mc:Fallback xmlns="">
      <p:transition spd="slow" advTm="3207">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05744" y="0"/>
            <a:ext cx="7167032" cy="5375275"/>
          </a:xfrm>
        </p:spPr>
      </p:pic>
    </p:spTree>
    <p:extLst>
      <p:ext uri="{BB962C8B-B14F-4D97-AF65-F5344CB8AC3E}">
        <p14:creationId xmlns:p14="http://schemas.microsoft.com/office/powerpoint/2010/main" val="3925034068"/>
      </p:ext>
    </p:extLst>
  </p:cSld>
  <p:clrMapOvr>
    <a:masterClrMapping/>
  </p:clrMapOvr>
  <mc:AlternateContent xmlns:mc="http://schemas.openxmlformats.org/markup-compatibility/2006" xmlns:p14="http://schemas.microsoft.com/office/powerpoint/2010/main">
    <mc:Choice Requires="p14">
      <p:transition spd="slow" p14:dur="800" advTm="2872">
        <p:circle/>
      </p:transition>
    </mc:Choice>
    <mc:Fallback xmlns="">
      <p:transition spd="slow" advTm="2872">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r>
              <a:rPr lang="tr-TR" dirty="0" smtClean="0"/>
              <a:t>SİZ SEVGİLİ ÖĞRENCİLERİMİZİ ARAMIZDA GÖRMEKTEN MUTLULUK DUYARIZ.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517" y="2342818"/>
            <a:ext cx="2743200" cy="2752344"/>
          </a:xfrm>
          <a:prstGeom prst="rect">
            <a:avLst/>
          </a:prstGeom>
        </p:spPr>
      </p:pic>
    </p:spTree>
    <p:extLst>
      <p:ext uri="{BB962C8B-B14F-4D97-AF65-F5344CB8AC3E}">
        <p14:creationId xmlns:p14="http://schemas.microsoft.com/office/powerpoint/2010/main" val="354501827"/>
      </p:ext>
    </p:extLst>
  </p:cSld>
  <p:clrMapOvr>
    <a:masterClrMapping/>
  </p:clrMapOvr>
  <mc:AlternateContent xmlns:mc="http://schemas.openxmlformats.org/markup-compatibility/2006" xmlns:p14="http://schemas.microsoft.com/office/powerpoint/2010/main">
    <mc:Choice Requires="p14">
      <p:transition spd="slow" p14:dur="800" advTm="1633">
        <p:circle/>
      </p:transition>
    </mc:Choice>
    <mc:Fallback xmlns="">
      <p:transition spd="slow" advTm="1633">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685800" y="685800"/>
            <a:ext cx="10394707" cy="4688785"/>
          </a:xfrm>
        </p:spPr>
        <p:txBody>
          <a:bodyPr>
            <a:normAutofit/>
          </a:bodyPr>
          <a:lstStyle/>
          <a:p>
            <a:r>
              <a:rPr lang="tr-TR" u="sng" dirty="0">
                <a:solidFill>
                  <a:schemeClr val="accent1"/>
                </a:solidFill>
              </a:rPr>
              <a:t>GİRİŞ </a:t>
            </a:r>
            <a:r>
              <a:rPr lang="tr-TR" u="sng" dirty="0" smtClean="0">
                <a:solidFill>
                  <a:schemeClr val="accent1"/>
                </a:solidFill>
              </a:rPr>
              <a:t>KOŞULLARI</a:t>
            </a:r>
            <a:r>
              <a:rPr lang="tr-TR" dirty="0" smtClean="0"/>
              <a:t> </a:t>
            </a:r>
            <a:endParaRPr lang="tr-TR" dirty="0"/>
          </a:p>
          <a:p>
            <a:r>
              <a:rPr lang="tr-TR" dirty="0"/>
              <a:t>Meslek lisesine giriş koşulu, 9. Sınıfta, alan tercih formunda alanı tercih etmek ve belirlenen kontenjan içerisine girme hakkı kazanabilmek.</a:t>
            </a:r>
          </a:p>
          <a:p>
            <a:pPr marL="0" indent="0">
              <a:buNone/>
            </a:pPr>
            <a:endParaRPr lang="tr-TR" dirty="0"/>
          </a:p>
          <a:p>
            <a:r>
              <a:rPr lang="tr-TR" u="sng" dirty="0">
                <a:solidFill>
                  <a:schemeClr val="accent1"/>
                </a:solidFill>
              </a:rPr>
              <a:t>EĞİTİM SÜRESİ</a:t>
            </a:r>
          </a:p>
          <a:p>
            <a:r>
              <a:rPr lang="tr-TR" dirty="0"/>
              <a:t>Alan Programının Eğitim Süresi Toplam 4 (dört) yıldır.</a:t>
            </a:r>
          </a:p>
          <a:p>
            <a:pPr marL="0" indent="0">
              <a:buNone/>
            </a:pPr>
            <a:endParaRPr lang="tr-TR" dirty="0"/>
          </a:p>
          <a:p>
            <a:endParaRPr lang="tr-TR" dirty="0"/>
          </a:p>
        </p:txBody>
      </p:sp>
      <p:pic>
        <p:nvPicPr>
          <p:cNvPr id="4" name="Ses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83976713"/>
      </p:ext>
    </p:extLst>
  </p:cSld>
  <p:clrMapOvr>
    <a:masterClrMapping/>
  </p:clrMapOvr>
  <mc:AlternateContent xmlns:mc="http://schemas.openxmlformats.org/markup-compatibility/2006" xmlns:p14="http://schemas.microsoft.com/office/powerpoint/2010/main">
    <mc:Choice Requires="p14">
      <p:transition spd="slow" p14:dur="800" advTm="4007">
        <p:circle/>
      </p:transition>
    </mc:Choice>
    <mc:Fallback xmlns="">
      <p:transition spd="slow" advTm="400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7144"/>
            <a:ext cx="9428672" cy="5597061"/>
          </a:xfrm>
        </p:spPr>
      </p:pic>
    </p:spTree>
    <p:extLst>
      <p:ext uri="{BB962C8B-B14F-4D97-AF65-F5344CB8AC3E}">
        <p14:creationId xmlns:p14="http://schemas.microsoft.com/office/powerpoint/2010/main" val="1104605672"/>
      </p:ext>
    </p:extLst>
  </p:cSld>
  <p:clrMapOvr>
    <a:masterClrMapping/>
  </p:clrMapOvr>
  <mc:AlternateContent xmlns:mc="http://schemas.openxmlformats.org/markup-compatibility/2006" xmlns:p14="http://schemas.microsoft.com/office/powerpoint/2010/main">
    <mc:Choice Requires="p14">
      <p:transition spd="slow" p14:dur="800" advTm="4174">
        <p:circle/>
      </p:transition>
    </mc:Choice>
    <mc:Fallback xmlns="">
      <p:transition spd="slow" advTm="4174">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685800" y="612476"/>
            <a:ext cx="10394707" cy="4762110"/>
          </a:xfrm>
        </p:spPr>
        <p:txBody>
          <a:bodyPr>
            <a:normAutofit fontScale="92500" lnSpcReduction="20000"/>
          </a:bodyPr>
          <a:lstStyle/>
          <a:p>
            <a:r>
              <a:rPr lang="tr-TR" u="sng" dirty="0">
                <a:solidFill>
                  <a:schemeClr val="accent1"/>
                </a:solidFill>
              </a:rPr>
              <a:t>MESLEK ELEMANINDA ARANAN ÖZELLİKLER</a:t>
            </a:r>
          </a:p>
          <a:p>
            <a:r>
              <a:rPr lang="tr-TR" dirty="0" smtClean="0"/>
              <a:t>•Çocukları </a:t>
            </a:r>
            <a:r>
              <a:rPr lang="tr-TR" dirty="0"/>
              <a:t>seven, sabırlı ve hoş görülü</a:t>
            </a:r>
          </a:p>
          <a:p>
            <a:r>
              <a:rPr lang="tr-TR" dirty="0" smtClean="0"/>
              <a:t>•El </a:t>
            </a:r>
            <a:r>
              <a:rPr lang="tr-TR" dirty="0"/>
              <a:t>becerisine sahip</a:t>
            </a:r>
          </a:p>
          <a:p>
            <a:r>
              <a:rPr lang="tr-TR" dirty="0" smtClean="0"/>
              <a:t>•Görme </a:t>
            </a:r>
            <a:r>
              <a:rPr lang="tr-TR" dirty="0"/>
              <a:t>ve işitme problemi olmayan</a:t>
            </a:r>
          </a:p>
          <a:p>
            <a:r>
              <a:rPr lang="tr-TR" dirty="0" smtClean="0"/>
              <a:t>•Görgü </a:t>
            </a:r>
            <a:r>
              <a:rPr lang="tr-TR" dirty="0"/>
              <a:t>kurallarını bilen ve uygulayan</a:t>
            </a:r>
          </a:p>
          <a:p>
            <a:r>
              <a:rPr lang="tr-TR" dirty="0" smtClean="0"/>
              <a:t>•Fiziksel </a:t>
            </a:r>
            <a:r>
              <a:rPr lang="tr-TR" dirty="0"/>
              <a:t>ve ruh sağlığı yönünden sağlıklı olan</a:t>
            </a:r>
          </a:p>
          <a:p>
            <a:r>
              <a:rPr lang="tr-TR" dirty="0" smtClean="0"/>
              <a:t>•Yaratıcı</a:t>
            </a:r>
            <a:r>
              <a:rPr lang="tr-TR" dirty="0"/>
              <a:t>, araştırmacı, gelişime açık</a:t>
            </a:r>
          </a:p>
          <a:p>
            <a:r>
              <a:rPr lang="tr-TR" dirty="0" smtClean="0"/>
              <a:t>•Organizasyon </a:t>
            </a:r>
            <a:r>
              <a:rPr lang="tr-TR" dirty="0"/>
              <a:t>yapabilen</a:t>
            </a:r>
          </a:p>
          <a:p>
            <a:r>
              <a:rPr lang="tr-TR" dirty="0" smtClean="0"/>
              <a:t>•Problem </a:t>
            </a:r>
            <a:r>
              <a:rPr lang="tr-TR" dirty="0"/>
              <a:t>çözme ve iletişim kurma becerisine sahip</a:t>
            </a:r>
          </a:p>
          <a:p>
            <a:r>
              <a:rPr lang="tr-TR" dirty="0" smtClean="0"/>
              <a:t>•Ekip </a:t>
            </a:r>
            <a:r>
              <a:rPr lang="tr-TR" dirty="0"/>
              <a:t>çalışma ruhuna sahip</a:t>
            </a:r>
          </a:p>
          <a:p>
            <a:pPr marL="0" indent="0">
              <a:buNone/>
            </a:pPr>
            <a:r>
              <a:rPr lang="tr-TR" dirty="0"/>
              <a:t>Kimseler olmalıdır…</a:t>
            </a:r>
          </a:p>
          <a:p>
            <a:endParaRPr lang="tr-TR" dirty="0"/>
          </a:p>
        </p:txBody>
      </p:sp>
    </p:spTree>
    <p:extLst>
      <p:ext uri="{BB962C8B-B14F-4D97-AF65-F5344CB8AC3E}">
        <p14:creationId xmlns:p14="http://schemas.microsoft.com/office/powerpoint/2010/main" val="3484928257"/>
      </p:ext>
    </p:extLst>
  </p:cSld>
  <p:clrMapOvr>
    <a:masterClrMapping/>
  </p:clrMapOvr>
  <mc:AlternateContent xmlns:mc="http://schemas.openxmlformats.org/markup-compatibility/2006" xmlns:p14="http://schemas.microsoft.com/office/powerpoint/2010/main">
    <mc:Choice Requires="p14">
      <p:transition spd="slow" p14:dur="800" advTm="11218">
        <p:circle/>
      </p:transition>
    </mc:Choice>
    <mc:Fallback xmlns="">
      <p:transition spd="slow" advTm="11218">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3925" y="0"/>
            <a:ext cx="9367387" cy="5607170"/>
          </a:xfrm>
        </p:spPr>
      </p:pic>
    </p:spTree>
    <p:extLst>
      <p:ext uri="{BB962C8B-B14F-4D97-AF65-F5344CB8AC3E}">
        <p14:creationId xmlns:p14="http://schemas.microsoft.com/office/powerpoint/2010/main" val="881731744"/>
      </p:ext>
    </p:extLst>
  </p:cSld>
  <p:clrMapOvr>
    <a:masterClrMapping/>
  </p:clrMapOvr>
  <mc:AlternateContent xmlns:mc="http://schemas.openxmlformats.org/markup-compatibility/2006" xmlns:p14="http://schemas.microsoft.com/office/powerpoint/2010/main">
    <mc:Choice Requires="p14">
      <p:transition spd="slow" p14:dur="800" advTm="4579">
        <p:circle/>
      </p:transition>
    </mc:Choice>
    <mc:Fallback xmlns="">
      <p:transition spd="slow" advTm="4579">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quarter" idx="13"/>
          </p:nvPr>
        </p:nvSpPr>
        <p:spPr>
          <a:xfrm>
            <a:off x="685800" y="250166"/>
            <a:ext cx="10394707" cy="5124419"/>
          </a:xfrm>
        </p:spPr>
        <p:txBody>
          <a:bodyPr>
            <a:normAutofit/>
          </a:bodyPr>
          <a:lstStyle/>
          <a:p>
            <a:r>
              <a:rPr lang="tr-TR" u="sng" dirty="0">
                <a:solidFill>
                  <a:schemeClr val="accent1"/>
                </a:solidFill>
              </a:rPr>
              <a:t>ALANA AİT DALIMIZ </a:t>
            </a:r>
          </a:p>
          <a:p>
            <a:r>
              <a:rPr lang="tr-TR" dirty="0" smtClean="0"/>
              <a:t>•Erken </a:t>
            </a:r>
            <a:r>
              <a:rPr lang="tr-TR" dirty="0"/>
              <a:t>Çocukluk ve Özel Eğitim </a:t>
            </a:r>
            <a:r>
              <a:rPr lang="tr-TR" dirty="0" smtClean="0"/>
              <a:t>Dalı</a:t>
            </a:r>
          </a:p>
          <a:p>
            <a:endParaRPr lang="tr-TR" dirty="0"/>
          </a:p>
          <a:p>
            <a:endParaRPr lang="tr-TR" dirty="0" smtClean="0"/>
          </a:p>
          <a:p>
            <a:endParaRPr lang="tr-TR" dirty="0"/>
          </a:p>
          <a:p>
            <a:r>
              <a:rPr lang="tr-TR" dirty="0"/>
              <a:t> </a:t>
            </a:r>
            <a:r>
              <a:rPr lang="tr-TR" u="sng" dirty="0"/>
              <a:t>MEZUN OLAN ÖĞRENCİMİZE OKUDUKLARI ALAN İLE İLGİLİ İŞ YERİ AÇMA BELGESİ OKULUMUZ TARAFINDAN 4 YILIN SONUNDA DÜZENLENMEKTEDİR</a:t>
            </a:r>
            <a:r>
              <a:rPr lang="tr-TR" u="sng" dirty="0" smtClean="0"/>
              <a:t>.</a:t>
            </a:r>
            <a:endParaRPr lang="tr-TR" u="sng" dirty="0"/>
          </a:p>
          <a:p>
            <a:endParaRPr lang="tr-TR" dirty="0"/>
          </a:p>
          <a:p>
            <a:endParaRPr lang="tr-TR" dirty="0"/>
          </a:p>
        </p:txBody>
      </p:sp>
    </p:spTree>
    <p:extLst>
      <p:ext uri="{BB962C8B-B14F-4D97-AF65-F5344CB8AC3E}">
        <p14:creationId xmlns:p14="http://schemas.microsoft.com/office/powerpoint/2010/main" val="2673418504"/>
      </p:ext>
    </p:extLst>
  </p:cSld>
  <p:clrMapOvr>
    <a:masterClrMapping/>
  </p:clrMapOvr>
  <mc:AlternateContent xmlns:mc="http://schemas.openxmlformats.org/markup-compatibility/2006" xmlns:p14="http://schemas.microsoft.com/office/powerpoint/2010/main">
    <mc:Choice Requires="p14">
      <p:transition spd="slow" p14:dur="800" advTm="5391">
        <p:circle/>
      </p:transition>
    </mc:Choice>
    <mc:Fallback xmlns="">
      <p:transition spd="slow" advTm="5391">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685800" y="163902"/>
            <a:ext cx="10394707" cy="5331124"/>
          </a:xfrm>
        </p:spPr>
        <p:txBody>
          <a:bodyPr>
            <a:normAutofit lnSpcReduction="10000"/>
          </a:bodyPr>
          <a:lstStyle/>
          <a:p>
            <a:endParaRPr lang="tr-TR" dirty="0"/>
          </a:p>
          <a:p>
            <a:r>
              <a:rPr lang="tr-TR" u="sng" dirty="0">
                <a:solidFill>
                  <a:schemeClr val="accent1"/>
                </a:solidFill>
              </a:rPr>
              <a:t>4  YILLIK EĞİTİM VEREN </a:t>
            </a:r>
            <a:r>
              <a:rPr lang="tr-TR" u="sng" dirty="0" smtClean="0">
                <a:solidFill>
                  <a:schemeClr val="accent1"/>
                </a:solidFill>
              </a:rPr>
              <a:t>FAKÜLTELER</a:t>
            </a:r>
            <a:endParaRPr lang="tr-TR" u="sng" dirty="0">
              <a:solidFill>
                <a:schemeClr val="accent1"/>
              </a:solidFill>
            </a:endParaRPr>
          </a:p>
          <a:p>
            <a:r>
              <a:rPr lang="tr-TR" dirty="0" smtClean="0"/>
              <a:t>•Çocuk </a:t>
            </a:r>
            <a:r>
              <a:rPr lang="tr-TR" dirty="0"/>
              <a:t>Gelişimi Ve Eğitimi </a:t>
            </a:r>
          </a:p>
          <a:p>
            <a:r>
              <a:rPr lang="tr-TR" dirty="0" smtClean="0"/>
              <a:t>•Okul </a:t>
            </a:r>
            <a:r>
              <a:rPr lang="tr-TR" dirty="0"/>
              <a:t>Öncesi Eğitim Öğretmenliği</a:t>
            </a:r>
          </a:p>
          <a:p>
            <a:r>
              <a:rPr lang="tr-TR" dirty="0" smtClean="0"/>
              <a:t>•Özel </a:t>
            </a:r>
            <a:r>
              <a:rPr lang="tr-TR" dirty="0"/>
              <a:t>Eğitim  Öğretmenliği</a:t>
            </a:r>
          </a:p>
          <a:p>
            <a:r>
              <a:rPr lang="tr-TR" dirty="0" smtClean="0"/>
              <a:t>•Sosyal </a:t>
            </a:r>
            <a:r>
              <a:rPr lang="tr-TR" dirty="0"/>
              <a:t>Hizmet Uzmanlığı alanlarını tercih edebilirler. Lisans eğitim süresi 4 yıldır</a:t>
            </a:r>
            <a:r>
              <a:rPr lang="tr-TR" dirty="0" smtClean="0"/>
              <a:t>.</a:t>
            </a:r>
            <a:endParaRPr lang="tr-TR" dirty="0"/>
          </a:p>
          <a:p>
            <a:r>
              <a:rPr lang="tr-TR" u="sng" dirty="0">
                <a:solidFill>
                  <a:schemeClr val="accent1"/>
                </a:solidFill>
              </a:rPr>
              <a:t>İŞ BULMA </a:t>
            </a:r>
            <a:r>
              <a:rPr lang="tr-TR" u="sng" dirty="0" smtClean="0">
                <a:solidFill>
                  <a:schemeClr val="accent1"/>
                </a:solidFill>
              </a:rPr>
              <a:t>İMKANLARI</a:t>
            </a:r>
            <a:endParaRPr lang="tr-TR" u="sng" dirty="0">
              <a:solidFill>
                <a:schemeClr val="accent1"/>
              </a:solidFill>
            </a:endParaRPr>
          </a:p>
          <a:p>
            <a:r>
              <a:rPr lang="tr-TR" dirty="0"/>
              <a:t>Meslek lisesi mezunları öğrencilerimiz, lisans eğitimlerini  (4 yıllık ) tamamlamaları halinde, mezun oldukları alanla ilgili olarak Milli Eğitim Bakanlığına bağlı Mesleki ve Teknik Anadolu liseleri, ilköğretim kurumları ve resmi ve özel kurumların kreş, yuva, anaokulu, anasınıfı, okul öncesi eğitim kurumlarında ve çocuk kulüplerinde öğretmen olarak çalışabilirler</a:t>
            </a:r>
            <a:r>
              <a:rPr lang="tr-TR" dirty="0" smtClean="0"/>
              <a:t>.</a:t>
            </a:r>
            <a:endParaRPr lang="tr-TR" dirty="0"/>
          </a:p>
        </p:txBody>
      </p:sp>
    </p:spTree>
    <p:extLst>
      <p:ext uri="{BB962C8B-B14F-4D97-AF65-F5344CB8AC3E}">
        <p14:creationId xmlns:p14="http://schemas.microsoft.com/office/powerpoint/2010/main" val="3913986074"/>
      </p:ext>
    </p:extLst>
  </p:cSld>
  <p:clrMapOvr>
    <a:masterClrMapping/>
  </p:clrMapOvr>
  <mc:AlternateContent xmlns:mc="http://schemas.openxmlformats.org/markup-compatibility/2006" xmlns:p14="http://schemas.microsoft.com/office/powerpoint/2010/main">
    <mc:Choice Requires="p14">
      <p:transition spd="slow" p14:dur="800" advTm="13631">
        <p:circle/>
      </p:transition>
    </mc:Choice>
    <mc:Fallback xmlns="">
      <p:transition spd="slow" advTm="13631">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75</TotalTime>
  <Words>746</Words>
  <Application>Microsoft Office PowerPoint</Application>
  <PresentationFormat>Özel</PresentationFormat>
  <Paragraphs>60</Paragraphs>
  <Slides>35</Slides>
  <Notes>0</Notes>
  <HiddenSlides>0</HiddenSlides>
  <MMClips>1</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Ana Olay</vt:lpstr>
      <vt:lpstr>ÇOCUK GELİŞİMİ VE EĞİTİMİ ALANI</vt:lpstr>
      <vt:lpstr>Çocuk Gelişimi ve Eğitimi Alan Tanıtımı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GEREKSİNİMLİ ÇOCUKLARLA ETKİNLİKLERİMİZ</vt:lpstr>
      <vt:lpstr>PowerPoint Sunusu</vt:lpstr>
      <vt:lpstr>PowerPoint Sunusu</vt:lpstr>
      <vt:lpstr>ÖZEL ANAOKULU ETKİNLERİMİZ</vt:lpstr>
      <vt:lpstr>PowerPoint Sunusu</vt:lpstr>
      <vt:lpstr>PowerPoint Sunusu</vt:lpstr>
      <vt:lpstr>ÇALIŞMALARIMIZDAN ÖRNEKLER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GELİŞİMİ VE EĞİTİMİ ALANI</dc:title>
  <dc:creator>LENOVO İ7</dc:creator>
  <cp:lastModifiedBy>pc</cp:lastModifiedBy>
  <cp:revision>7</cp:revision>
  <dcterms:created xsi:type="dcterms:W3CDTF">2020-09-11T10:30:42Z</dcterms:created>
  <dcterms:modified xsi:type="dcterms:W3CDTF">2020-09-11T12:33:57Z</dcterms:modified>
</cp:coreProperties>
</file>